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ykert, Sam" initials="CS" lastIdx="3" clrIdx="0">
    <p:extLst>
      <p:ext uri="{19B8F6BF-5375-455C-9EA6-DF929625EA0E}">
        <p15:presenceInfo xmlns:p15="http://schemas.microsoft.com/office/powerpoint/2012/main" userId="S-1-5-21-344340502-4252695000-2390403120-12134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265C"/>
    <a:srgbClr val="C5D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9356" autoAdjust="0"/>
  </p:normalViewPr>
  <p:slideViewPr>
    <p:cSldViewPr snapToGrid="0">
      <p:cViewPr varScale="1">
        <p:scale>
          <a:sx n="113" d="100"/>
          <a:sy n="113" d="100"/>
        </p:scale>
        <p:origin x="13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E14AD-6EA7-45DE-9C69-D1E58A209102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34C3C-58CA-425F-9BB9-C6196B3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3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16B9-BDB5-46F0-B87E-26D9E38854A3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3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AF8D-C3C8-4D86-A9D6-10B72EA95E9D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7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4044-7D4B-4376-830E-CD4F51EA00F2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8E70-81B7-4763-91DB-315A5717CF28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6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4EF6-6431-45C2-9D3D-C8ADFA57564E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1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13C0-096F-46D6-A5AA-A536A87C7432}" type="datetime1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2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2DC1-9902-44D4-98CC-0B2926FF7C7B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8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F805-0EEC-4E35-94D5-7023927B84D8}" type="datetime1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0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02B8-94FD-4900-904E-FF792E5BB79D}" type="datetime1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4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A95D-A780-417E-802F-EB3B8EC7E951}" type="datetime1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778F-68B6-47D8-84AE-17329604FB04}" type="datetime1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1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7F60B-A80D-4CA9-90C8-1C461835919E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81878-6E61-4676-951C-BC46BF41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9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411E3FE-3BB3-43CA-9209-A908BB416021}"/>
              </a:ext>
            </a:extLst>
          </p:cNvPr>
          <p:cNvSpPr/>
          <p:nvPr/>
        </p:nvSpPr>
        <p:spPr>
          <a:xfrm>
            <a:off x="0" y="1"/>
            <a:ext cx="9144000" cy="1356351"/>
          </a:xfrm>
          <a:prstGeom prst="rect">
            <a:avLst/>
          </a:prstGeom>
          <a:solidFill>
            <a:srgbClr val="082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B7FF77-7899-4192-8755-75C593C0442A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10" y="4747255"/>
            <a:ext cx="4997767" cy="9648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0C9AB5-9E8B-4464-97CB-601BEC021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231" y="1907170"/>
            <a:ext cx="4591527" cy="236546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B9DD86-2319-43CD-ABA9-025FA53F61A0}"/>
              </a:ext>
            </a:extLst>
          </p:cNvPr>
          <p:cNvSpPr/>
          <p:nvPr/>
        </p:nvSpPr>
        <p:spPr>
          <a:xfrm>
            <a:off x="488834" y="223312"/>
            <a:ext cx="8166318" cy="964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3400"/>
              </a:lnSpc>
            </a:pPr>
            <a:r>
              <a:rPr lang="en-US" sz="3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The STop UNhealthy (STUN) Alcohol Use Now Program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2F0AFD-4E1F-4E78-AF70-AC687BE2F6B9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22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708660" y="294055"/>
            <a:ext cx="7726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Screening &amp; Interventions for Unhealthy Alcohol Use: Why is it important?</a:t>
            </a:r>
            <a:endParaRPr lang="en-US" sz="28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292EFD-32C7-49AF-B2C3-EF2C7F9E876D}"/>
              </a:ext>
            </a:extLst>
          </p:cNvPr>
          <p:cNvSpPr/>
          <p:nvPr/>
        </p:nvSpPr>
        <p:spPr>
          <a:xfrm>
            <a:off x="895350" y="1716454"/>
            <a:ext cx="73533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Unhealthy alcohol use is the </a:t>
            </a:r>
            <a:r>
              <a:rPr lang="en-US" sz="2600" dirty="0">
                <a:solidFill>
                  <a:srgbClr val="FF0000"/>
                </a:solidFill>
                <a:latin typeface="Franklin Gothic Demi Cond" panose="020B0706030402020204" pitchFamily="34" charset="0"/>
              </a:rPr>
              <a:t>third</a:t>
            </a: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 leading preventable cause of death and increases the risk of numerous health problems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There are about</a:t>
            </a:r>
            <a:r>
              <a:rPr lang="en-US" sz="2600" dirty="0">
                <a:solidFill>
                  <a:srgbClr val="FF0000"/>
                </a:solidFill>
                <a:latin typeface="Franklin Gothic Demi Cond" panose="020B0706030402020204" pitchFamily="34" charset="0"/>
              </a:rPr>
              <a:t> 4,000 </a:t>
            </a: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deaths due to unhealthy alcohol use in NC each year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The most common causes of alcohol-related deaths are traffic crashes, falls, suicides, cancers, poisonings, and liver disease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9 out of 10 people with unhealthy alcohol use do not have an alcohol use disorder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C9A467-A7A1-40C9-A6D7-7FE067CE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708660" y="294055"/>
            <a:ext cx="7726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Screening &amp; Interventions for Unhealthy Alcohol Use: The role of primary care</a:t>
            </a:r>
            <a:endParaRPr lang="en-US" sz="28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292EFD-32C7-49AF-B2C3-EF2C7F9E876D}"/>
              </a:ext>
            </a:extLst>
          </p:cNvPr>
          <p:cNvSpPr/>
          <p:nvPr/>
        </p:nvSpPr>
        <p:spPr>
          <a:xfrm>
            <a:off x="864870" y="1685182"/>
            <a:ext cx="741426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Routine screening using validated questions can identify 2 categories of unhealthy alcohol use</a:t>
            </a:r>
          </a:p>
          <a:p>
            <a:pPr marL="971550" lvl="1" indent="-514350">
              <a:spcAft>
                <a:spcPts val="900"/>
              </a:spcAft>
              <a:buClr>
                <a:srgbClr val="FF0000"/>
              </a:buClr>
              <a:buSzPct val="120000"/>
              <a:buFont typeface="+mj-lt"/>
              <a:buAutoNum type="arabicPeriod"/>
            </a:pPr>
            <a:r>
              <a:rPr lang="en-US" sz="22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Risky drinking (without an alcohol use disorder)</a:t>
            </a:r>
          </a:p>
          <a:p>
            <a:pPr marL="971550" lvl="1" indent="-514350">
              <a:spcAft>
                <a:spcPts val="1200"/>
              </a:spcAft>
              <a:buClr>
                <a:srgbClr val="FF0000"/>
              </a:buClr>
              <a:buSzPct val="120000"/>
              <a:buFont typeface="+mj-lt"/>
              <a:buAutoNum type="arabicPeriod"/>
            </a:pPr>
            <a:r>
              <a:rPr lang="en-US" sz="22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Alcohol use disorder (AUD)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Brief counseling in primary care can help patients reduce risky alcohol consumption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For those with AUD, screening and identification provides an opportunity for counseling and referral to treatment 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Medications (e.g., naltrexone, acamprosate) are also evidence-based options that can help those with AUD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9B458F-4D73-405A-B4FD-EAD63584E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3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1447800" y="294055"/>
            <a:ext cx="624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How will we help your practice implement these important services?</a:t>
            </a:r>
            <a:endParaRPr lang="en-US" sz="28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292EFD-32C7-49AF-B2C3-EF2C7F9E876D}"/>
              </a:ext>
            </a:extLst>
          </p:cNvPr>
          <p:cNvSpPr/>
          <p:nvPr/>
        </p:nvSpPr>
        <p:spPr>
          <a:xfrm>
            <a:off x="1097208" y="1804436"/>
            <a:ext cx="694958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Developing a systematic process for screening and interventions, including EHR optimization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Providing organized summaries by region and county of available resources for people with unhealthy alcohol use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804F4F-E8A7-4D17-B8D9-5390823FE9B2}"/>
              </a:ext>
            </a:extLst>
          </p:cNvPr>
          <p:cNvSpPr/>
          <p:nvPr/>
        </p:nvSpPr>
        <p:spPr>
          <a:xfrm>
            <a:off x="6828038" y="5832661"/>
            <a:ext cx="108234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(cont’d.)</a:t>
            </a:r>
            <a:endParaRPr lang="en-US" sz="21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2B4BA2-5096-43D4-A718-670044E3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3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1447800" y="294055"/>
            <a:ext cx="624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How will we help your practice implement these important services? </a:t>
            </a:r>
            <a:r>
              <a:rPr lang="en-US" sz="21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(cont’d.)</a:t>
            </a:r>
            <a:endParaRPr lang="en-US" sz="21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292EFD-32C7-49AF-B2C3-EF2C7F9E876D}"/>
              </a:ext>
            </a:extLst>
          </p:cNvPr>
          <p:cNvSpPr/>
          <p:nvPr/>
        </p:nvSpPr>
        <p:spPr>
          <a:xfrm>
            <a:off x="1101090" y="1775254"/>
            <a:ext cx="741426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Training sessions (virtual, as needed) for workflows, counseling skills &amp; principles, and prescribing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Helping with billing procedures to allow reimbursement for provision of screening and counseling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Paying money for completing surveys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1DA726-4BB8-4674-BC1F-1DC2FD8E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1584960" y="278815"/>
            <a:ext cx="59740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What are we asking of the practices that enroll in the project?</a:t>
            </a:r>
            <a:endParaRPr lang="en-US" sz="28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292EFD-32C7-49AF-B2C3-EF2C7F9E876D}"/>
              </a:ext>
            </a:extLst>
          </p:cNvPr>
          <p:cNvSpPr/>
          <p:nvPr/>
        </p:nvSpPr>
        <p:spPr>
          <a:xfrm>
            <a:off x="1157438" y="1732373"/>
            <a:ext cx="682912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Work with practice facilitators to implement an evidence-based screening process 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Work with practice facilitators to implement a process for counseling or referring patients with unhealthy alcohol use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Learn how and when to prescribe medications for AUD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Respond to surveys about the process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0A74DD-8519-41BE-B5BB-D47E179E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6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77453F-9FAB-4937-A0FF-4C3D6AAC9ADA}"/>
              </a:ext>
            </a:extLst>
          </p:cNvPr>
          <p:cNvSpPr/>
          <p:nvPr/>
        </p:nvSpPr>
        <p:spPr>
          <a:xfrm>
            <a:off x="6828038" y="5832661"/>
            <a:ext cx="108234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(cont’d.)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20832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1584960" y="278815"/>
            <a:ext cx="59740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What are we asking of the practices that enroll in the project?</a:t>
            </a:r>
            <a:r>
              <a:rPr lang="en-US" sz="21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 (cont’d.)</a:t>
            </a:r>
            <a:endParaRPr lang="en-US" sz="28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292EFD-32C7-49AF-B2C3-EF2C7F9E876D}"/>
              </a:ext>
            </a:extLst>
          </p:cNvPr>
          <p:cNvSpPr/>
          <p:nvPr/>
        </p:nvSpPr>
        <p:spPr>
          <a:xfrm>
            <a:off x="992067" y="1779036"/>
            <a:ext cx="733481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Collect data describing the implementation, such as </a:t>
            </a:r>
          </a:p>
          <a:p>
            <a:pPr marL="800100" lvl="1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Number &amp; percent of patients screened</a:t>
            </a:r>
          </a:p>
          <a:p>
            <a:pPr marL="800100" lvl="1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Number &amp; percent of patients with positive screens </a:t>
            </a:r>
          </a:p>
          <a:p>
            <a:pPr marL="800100" lvl="1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Number &amp; percent of patients who received brief counseling </a:t>
            </a:r>
          </a:p>
          <a:p>
            <a:pPr marL="800100" lvl="1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Number &amp; percent of patients prescribed meds for alcohol use disorder </a:t>
            </a:r>
          </a:p>
          <a:p>
            <a:pPr marL="800100" lvl="1" indent="-342900">
              <a:spcAft>
                <a:spcPts val="12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Number &amp; percent referred for treatment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0A74DD-8519-41BE-B5BB-D47E179E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798642" y="251096"/>
            <a:ext cx="75467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Running the numbers:</a:t>
            </a:r>
          </a:p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Screening and follow up in your patient population</a:t>
            </a:r>
            <a:endParaRPr lang="en-US" sz="28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74BB79E-8EBF-4550-B232-AF26575E69ED}"/>
              </a:ext>
            </a:extLst>
          </p:cNvPr>
          <p:cNvSpPr txBox="1"/>
          <p:nvPr/>
        </p:nvSpPr>
        <p:spPr>
          <a:xfrm>
            <a:off x="1372187" y="6022258"/>
            <a:ext cx="6421224" cy="43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en-US" sz="1400" dirty="0"/>
              <a:t>Assumes perfect fidelity to protocol.</a:t>
            </a:r>
          </a:p>
          <a:p>
            <a:pPr algn="ctr">
              <a:lnSpc>
                <a:spcPts val="1300"/>
              </a:lnSpc>
            </a:pPr>
            <a:r>
              <a:rPr lang="en-US" sz="1400" dirty="0"/>
              <a:t>Percentages calculated with preceding box as denominator.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8F31060-8824-4889-9652-01F171902FD8}"/>
              </a:ext>
            </a:extLst>
          </p:cNvPr>
          <p:cNvCxnSpPr>
            <a:cxnSpLocks/>
          </p:cNvCxnSpPr>
          <p:nvPr/>
        </p:nvCxnSpPr>
        <p:spPr>
          <a:xfrm>
            <a:off x="4571994" y="2922767"/>
            <a:ext cx="0" cy="45416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7035665-8C84-4593-B855-E7DEC44BDE1E}"/>
              </a:ext>
            </a:extLst>
          </p:cNvPr>
          <p:cNvCxnSpPr>
            <a:cxnSpLocks/>
          </p:cNvCxnSpPr>
          <p:nvPr/>
        </p:nvCxnSpPr>
        <p:spPr>
          <a:xfrm>
            <a:off x="4582799" y="3517778"/>
            <a:ext cx="0" cy="6560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C5E5748-1B1F-4189-AD45-6D28BCDED217}"/>
              </a:ext>
            </a:extLst>
          </p:cNvPr>
          <p:cNvCxnSpPr>
            <a:cxnSpLocks/>
          </p:cNvCxnSpPr>
          <p:nvPr/>
        </p:nvCxnSpPr>
        <p:spPr>
          <a:xfrm>
            <a:off x="4571994" y="4441668"/>
            <a:ext cx="0" cy="5195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E2E0A3A-68F6-464C-BABC-F5B28DF690FD}"/>
              </a:ext>
            </a:extLst>
          </p:cNvPr>
          <p:cNvSpPr txBox="1"/>
          <p:nvPr/>
        </p:nvSpPr>
        <p:spPr>
          <a:xfrm>
            <a:off x="2529839" y="2577519"/>
            <a:ext cx="4030017" cy="461665"/>
          </a:xfrm>
          <a:prstGeom prst="rect">
            <a:avLst/>
          </a:prstGeom>
          <a:solidFill>
            <a:srgbClr val="C5D4ED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Franklin Gothic Medium Cond" panose="020B0606030402020204" pitchFamily="34" charset="0"/>
              </a:rPr>
              <a:t>2,000 adult patients screened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8C8753-1F09-4847-833B-2829497D29CA}"/>
              </a:ext>
            </a:extLst>
          </p:cNvPr>
          <p:cNvSpPr txBox="1"/>
          <p:nvPr/>
        </p:nvSpPr>
        <p:spPr>
          <a:xfrm>
            <a:off x="2589177" y="3376928"/>
            <a:ext cx="4030023" cy="461665"/>
          </a:xfrm>
          <a:prstGeom prst="rect">
            <a:avLst/>
          </a:prstGeom>
          <a:solidFill>
            <a:srgbClr val="C5D4ED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Franklin Gothic Medium Cond" panose="020B0606030402020204" pitchFamily="34" charset="0"/>
              </a:rPr>
              <a:t>1,000 (50%) drink any alcohol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1FDC4C-0C8A-4993-8C95-6902D883B2E2}"/>
              </a:ext>
            </a:extLst>
          </p:cNvPr>
          <p:cNvSpPr txBox="1"/>
          <p:nvPr/>
        </p:nvSpPr>
        <p:spPr>
          <a:xfrm>
            <a:off x="1276351" y="1574434"/>
            <a:ext cx="65036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sz="2600" b="1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Estimate for 1</a:t>
            </a:r>
            <a:r>
              <a:rPr lang="en-US" sz="2600" b="1" baseline="30000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st</a:t>
            </a:r>
            <a:r>
              <a:rPr lang="en-US" sz="2600" b="1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 year of screening </a:t>
            </a:r>
          </a:p>
          <a:p>
            <a:pPr algn="ctr">
              <a:lnSpc>
                <a:spcPts val="2700"/>
              </a:lnSpc>
            </a:pPr>
            <a:r>
              <a:rPr lang="en-US" sz="2600" b="1" dirty="0">
                <a:solidFill>
                  <a:srgbClr val="08265C"/>
                </a:solidFill>
                <a:latin typeface="Franklin Gothic Medium Cond" panose="020B0606030402020204" pitchFamily="34" charset="0"/>
              </a:rPr>
              <a:t>by 1 provider in North Carolina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14868C-9293-4C28-A8CD-7A60ACBAD25F}"/>
              </a:ext>
            </a:extLst>
          </p:cNvPr>
          <p:cNvSpPr/>
          <p:nvPr/>
        </p:nvSpPr>
        <p:spPr>
          <a:xfrm>
            <a:off x="1624287" y="4173804"/>
            <a:ext cx="5809616" cy="461655"/>
          </a:xfrm>
          <a:prstGeom prst="rect">
            <a:avLst/>
          </a:prstGeom>
          <a:solidFill>
            <a:srgbClr val="C5D4ED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Medium Cond" panose="020B06060304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342928-6C40-4874-98EE-5F3EA39DF8A7}"/>
              </a:ext>
            </a:extLst>
          </p:cNvPr>
          <p:cNvSpPr/>
          <p:nvPr/>
        </p:nvSpPr>
        <p:spPr>
          <a:xfrm>
            <a:off x="1120550" y="4970670"/>
            <a:ext cx="6902887" cy="881490"/>
          </a:xfrm>
          <a:prstGeom prst="rect">
            <a:avLst/>
          </a:prstGeom>
          <a:solidFill>
            <a:srgbClr val="C5D4ED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Medium Cond" panose="020B06060304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69B577-A0AF-4E4C-920D-7208D5F474CF}"/>
              </a:ext>
            </a:extLst>
          </p:cNvPr>
          <p:cNvSpPr/>
          <p:nvPr/>
        </p:nvSpPr>
        <p:spPr>
          <a:xfrm>
            <a:off x="1882664" y="4258788"/>
            <a:ext cx="5292914" cy="345864"/>
          </a:xfrm>
          <a:prstGeom prst="rect">
            <a:avLst/>
          </a:prstGeom>
          <a:solidFill>
            <a:srgbClr val="C5D4ED"/>
          </a:solidFill>
        </p:spPr>
        <p:txBody>
          <a:bodyPr wrap="none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2400" dirty="0">
                <a:latin typeface="Franklin Gothic Medium Cond" panose="020B0606030402020204" pitchFamily="34" charset="0"/>
              </a:rPr>
              <a:t>100-200 (10-20%) with unhealthy alcohol use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5CE36A-829A-4602-A80F-5ABC8AE1E30E}"/>
              </a:ext>
            </a:extLst>
          </p:cNvPr>
          <p:cNvSpPr txBox="1"/>
          <p:nvPr/>
        </p:nvSpPr>
        <p:spPr>
          <a:xfrm>
            <a:off x="1026285" y="5009063"/>
            <a:ext cx="7155806" cy="78483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sz="2400" dirty="0">
                <a:latin typeface="Franklin Gothic Medium Cond" panose="020B0606030402020204" pitchFamily="34" charset="0"/>
              </a:rPr>
              <a:t>Average of </a:t>
            </a:r>
            <a:r>
              <a:rPr lang="en-US" sz="2400" b="1" u="sng" dirty="0">
                <a:latin typeface="Franklin Gothic Medium Cond" panose="020B0606030402020204" pitchFamily="34" charset="0"/>
              </a:rPr>
              <a:t>2-4 patients per week</a:t>
            </a:r>
            <a:r>
              <a:rPr lang="en-US" sz="2400" dirty="0">
                <a:latin typeface="Franklin Gothic Medium Cond" panose="020B0606030402020204" pitchFamily="34" charset="0"/>
              </a:rPr>
              <a:t> for brief counseling </a:t>
            </a:r>
          </a:p>
          <a:p>
            <a:pPr algn="ctr">
              <a:lnSpc>
                <a:spcPts val="2700"/>
              </a:lnSpc>
            </a:pPr>
            <a:r>
              <a:rPr lang="en-US" sz="2400" dirty="0">
                <a:latin typeface="Franklin Gothic Medium Cond" panose="020B0606030402020204" pitchFamily="34" charset="0"/>
              </a:rPr>
              <a:t>(few of these will need more intensive intervention for AUD)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42A84-0544-4326-B9AE-8B85DA40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4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DEFD67-AD39-4FD5-B20F-5E918020ADF3}"/>
              </a:ext>
            </a:extLst>
          </p:cNvPr>
          <p:cNvSpPr/>
          <p:nvPr/>
        </p:nvSpPr>
        <p:spPr>
          <a:xfrm>
            <a:off x="798642" y="654956"/>
            <a:ext cx="7546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Thank you for participating!</a:t>
            </a:r>
            <a:endParaRPr lang="en-US" sz="2800" dirty="0">
              <a:solidFill>
                <a:srgbClr val="08265C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96333-AEEB-4EC7-90C4-7D3E7F484AF4}"/>
              </a:ext>
            </a:extLst>
          </p:cNvPr>
          <p:cNvCxnSpPr/>
          <p:nvPr/>
        </p:nvCxnSpPr>
        <p:spPr>
          <a:xfrm>
            <a:off x="0" y="1356353"/>
            <a:ext cx="9144000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B2E1910-D2FD-4603-A21B-51D3080CA02C}"/>
              </a:ext>
            </a:extLst>
          </p:cNvPr>
          <p:cNvSpPr/>
          <p:nvPr/>
        </p:nvSpPr>
        <p:spPr>
          <a:xfrm>
            <a:off x="798640" y="2044987"/>
            <a:ext cx="75467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8265C"/>
                </a:solidFill>
                <a:latin typeface="Franklin Gothic Demi Cond" panose="020B0706030402020204" pitchFamily="34" charset="0"/>
              </a:rPr>
              <a:t>Questions</a:t>
            </a:r>
            <a:r>
              <a:rPr lang="en-US" sz="4000" dirty="0">
                <a:solidFill>
                  <a:srgbClr val="FF0000"/>
                </a:solidFill>
                <a:latin typeface="Franklin Gothic Demi Cond" panose="020B0706030402020204" pitchFamily="34" charset="0"/>
              </a:rPr>
              <a:t>?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AC90EE-9DA1-4712-AFB9-26D2E7B1C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754" y="3040613"/>
            <a:ext cx="6138483" cy="316243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600808-DA3A-4482-B39A-F6A23F89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1878-6E61-4676-951C-BC46BF41F1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7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FECDA614BD7746B077A411E66A45D5" ma:contentTypeVersion="11" ma:contentTypeDescription="Create a new document." ma:contentTypeScope="" ma:versionID="40eee3c833f9f049df40dcada7861ad2">
  <xsd:schema xmlns:xsd="http://www.w3.org/2001/XMLSchema" xmlns:xs="http://www.w3.org/2001/XMLSchema" xmlns:p="http://schemas.microsoft.com/office/2006/metadata/properties" xmlns:ns2="137b4b02-b8bc-4cab-bca8-11c3f83f9a4d" xmlns:ns3="2bfda5ad-af9b-4638-86c5-6e06cf7dc5bd" targetNamespace="http://schemas.microsoft.com/office/2006/metadata/properties" ma:root="true" ma:fieldsID="94287b5b6d3dd70043d84756f0a5bdc2" ns2:_="" ns3:_="">
    <xsd:import namespace="137b4b02-b8bc-4cab-bca8-11c3f83f9a4d"/>
    <xsd:import namespace="2bfda5ad-af9b-4638-86c5-6e06cf7dc5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b4b02-b8bc-4cab-bca8-11c3f83f9a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da5ad-af9b-4638-86c5-6e06cf7dc5b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0FE898-FDFB-4F4C-9F1F-84736D2864F6}"/>
</file>

<file path=customXml/itemProps2.xml><?xml version="1.0" encoding="utf-8"?>
<ds:datastoreItem xmlns:ds="http://schemas.openxmlformats.org/officeDocument/2006/customXml" ds:itemID="{3C4C4BBE-E54A-4873-9E9F-448D0433FEFD}"/>
</file>

<file path=customXml/itemProps3.xml><?xml version="1.0" encoding="utf-8"?>
<ds:datastoreItem xmlns:ds="http://schemas.openxmlformats.org/officeDocument/2006/customXml" ds:itemID="{4D160BEE-2E50-43FE-B2B0-4C82D820BE1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491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Franklin Gothic Demi Cond</vt:lpstr>
      <vt:lpstr>Franklin Gothic Medium Cond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Barclay, Colleen</dc:creator>
  <cp:lastModifiedBy>Barclay, Colleen</cp:lastModifiedBy>
  <cp:revision>25</cp:revision>
  <dcterms:created xsi:type="dcterms:W3CDTF">2020-06-08T19:45:05Z</dcterms:created>
  <dcterms:modified xsi:type="dcterms:W3CDTF">2020-06-29T22:27:41Z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0x010100CDFECDA614BD7746B077A411E66A45D5</vt:lpwstr>
  </property>
</Properties>
</file>